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84"/>
  </p:notesMasterIdLst>
  <p:handoutMasterIdLst>
    <p:handoutMasterId r:id="rId85"/>
  </p:handoutMasterIdLst>
  <p:sldIdLst>
    <p:sldId id="669" r:id="rId6"/>
    <p:sldId id="746" r:id="rId7"/>
    <p:sldId id="674" r:id="rId8"/>
    <p:sldId id="654" r:id="rId9"/>
    <p:sldId id="652" r:id="rId10"/>
    <p:sldId id="653" r:id="rId11"/>
    <p:sldId id="639" r:id="rId12"/>
    <p:sldId id="685" r:id="rId13"/>
    <p:sldId id="657" r:id="rId14"/>
    <p:sldId id="662" r:id="rId15"/>
    <p:sldId id="663" r:id="rId16"/>
    <p:sldId id="670" r:id="rId17"/>
    <p:sldId id="682" r:id="rId18"/>
    <p:sldId id="697" r:id="rId19"/>
    <p:sldId id="688" r:id="rId20"/>
    <p:sldId id="721" r:id="rId21"/>
    <p:sldId id="614" r:id="rId22"/>
    <p:sldId id="605" r:id="rId23"/>
    <p:sldId id="698" r:id="rId24"/>
    <p:sldId id="699" r:id="rId25"/>
    <p:sldId id="700" r:id="rId26"/>
    <p:sldId id="620" r:id="rId27"/>
    <p:sldId id="623" r:id="rId28"/>
    <p:sldId id="665" r:id="rId29"/>
    <p:sldId id="701" r:id="rId30"/>
    <p:sldId id="666" r:id="rId31"/>
    <p:sldId id="624" r:id="rId32"/>
    <p:sldId id="625" r:id="rId33"/>
    <p:sldId id="668" r:id="rId34"/>
    <p:sldId id="718" r:id="rId35"/>
    <p:sldId id="747" r:id="rId36"/>
    <p:sldId id="703" r:id="rId37"/>
    <p:sldId id="690" r:id="rId38"/>
    <p:sldId id="689" r:id="rId39"/>
    <p:sldId id="717" r:id="rId40"/>
    <p:sldId id="568" r:id="rId41"/>
    <p:sldId id="572" r:id="rId42"/>
    <p:sldId id="719" r:id="rId43"/>
    <p:sldId id="705" r:id="rId44"/>
    <p:sldId id="706" r:id="rId45"/>
    <p:sldId id="720" r:id="rId46"/>
    <p:sldId id="630" r:id="rId47"/>
    <p:sldId id="677" r:id="rId48"/>
    <p:sldId id="696" r:id="rId49"/>
    <p:sldId id="712" r:id="rId50"/>
    <p:sldId id="710" r:id="rId51"/>
    <p:sldId id="711" r:id="rId52"/>
    <p:sldId id="709" r:id="rId53"/>
    <p:sldId id="723" r:id="rId54"/>
    <p:sldId id="636" r:id="rId55"/>
    <p:sldId id="724" r:id="rId56"/>
    <p:sldId id="631" r:id="rId57"/>
    <p:sldId id="714" r:id="rId58"/>
    <p:sldId id="644" r:id="rId59"/>
    <p:sldId id="649" r:id="rId60"/>
    <p:sldId id="650" r:id="rId61"/>
    <p:sldId id="672" r:id="rId62"/>
    <p:sldId id="713" r:id="rId63"/>
    <p:sldId id="725" r:id="rId64"/>
    <p:sldId id="729" r:id="rId65"/>
    <p:sldId id="730" r:id="rId66"/>
    <p:sldId id="731" r:id="rId67"/>
    <p:sldId id="732" r:id="rId68"/>
    <p:sldId id="733" r:id="rId69"/>
    <p:sldId id="735" r:id="rId70"/>
    <p:sldId id="738" r:id="rId71"/>
    <p:sldId id="739" r:id="rId72"/>
    <p:sldId id="726" r:id="rId73"/>
    <p:sldId id="740" r:id="rId74"/>
    <p:sldId id="741" r:id="rId75"/>
    <p:sldId id="678" r:id="rId76"/>
    <p:sldId id="680" r:id="rId77"/>
    <p:sldId id="681" r:id="rId78"/>
    <p:sldId id="742" r:id="rId79"/>
    <p:sldId id="743" r:id="rId80"/>
    <p:sldId id="745" r:id="rId81"/>
    <p:sldId id="684" r:id="rId82"/>
    <p:sldId id="744" r:id="rId8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999999"/>
    <a:srgbClr val="E7E7E8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3" autoAdjust="0"/>
    <p:restoredTop sz="81581" autoAdjust="0"/>
  </p:normalViewPr>
  <p:slideViewPr>
    <p:cSldViewPr snapToGrid="0">
      <p:cViewPr varScale="1">
        <p:scale>
          <a:sx n="169" d="100"/>
          <a:sy n="169" d="100"/>
        </p:scale>
        <p:origin x="3024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16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78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56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4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64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6909622" y="2223250"/>
            <a:ext cx="4140435" cy="2411500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6" y="4634750"/>
            <a:ext cx="1320032" cy="3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globalization 4.0 is on the top of the C-suite&amp;#39;s agenda | Zurich  Insurance">
            <a:extLst>
              <a:ext uri="{FF2B5EF4-FFF2-40B4-BE49-F238E27FC236}">
                <a16:creationId xmlns:a16="http://schemas.microsoft.com/office/drawing/2014/main" id="{E9C1D354-17FB-174E-B84E-896487FD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4" y="2327969"/>
            <a:ext cx="387927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AFD8-ADBA-B947-B6D0-C7741164CFC3}"/>
              </a:ext>
            </a:extLst>
          </p:cNvPr>
          <p:cNvSpPr txBox="1"/>
          <p:nvPr/>
        </p:nvSpPr>
        <p:spPr>
          <a:xfrm>
            <a:off x="-243512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GLOBAL ENTERPRISE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33F85-BF2E-314A-869E-E06055F91CA5}"/>
              </a:ext>
            </a:extLst>
          </p:cNvPr>
          <p:cNvSpPr txBox="1"/>
          <p:nvPr/>
        </p:nvSpPr>
        <p:spPr>
          <a:xfrm>
            <a:off x="5997959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HYPER SCALE CAPACITY</a:t>
            </a:r>
          </a:p>
        </p:txBody>
      </p:sp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STORAGE / COST OF COMPUTATION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695745" y="1344476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 </a:t>
            </a:r>
            <a:r>
              <a:rPr lang="en-US" sz="3200" spc="-2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 USERNAME / PASSWORD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67AAF2-FE7E-724D-8696-1D1F42AE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10550"/>
              </p:ext>
            </p:extLst>
          </p:nvPr>
        </p:nvGraphicFramePr>
        <p:xfrm>
          <a:off x="5155292" y="1148635"/>
          <a:ext cx="2240689" cy="5521078"/>
        </p:xfrm>
        <a:graphic>
          <a:graphicData uri="http://schemas.openxmlformats.org/drawingml/2006/table">
            <a:tbl>
              <a:tblPr/>
              <a:tblGrid>
                <a:gridCol w="2240689">
                  <a:extLst>
                    <a:ext uri="{9D8B030D-6E8A-4147-A177-3AD203B41FA5}">
                      <a16:colId xmlns:a16="http://schemas.microsoft.com/office/drawing/2014/main" val="123694916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aftab_alam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8135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fatima_arshad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91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ghazal_ayobi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1288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andras_bognar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54755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balint_bojko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54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haaris_cheema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1057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abigail_christine_chen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9802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xibei_chen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1671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oszkar_egervari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11394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peter_endes_nagy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663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syed_shah_ali_gardezi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128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daniel_gyebnar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3948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nawal_zehra_hasan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550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natalia_iriarte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466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ferenc_kaiser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3049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gyongyver_kamenar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660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mahrukh_khan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052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maryam_khan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5250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viktoria_konya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17338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adam_kovacs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3280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ersan_kucukoglu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0765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nadine_levin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72795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rauhan_nazir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8905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nam_son_nguyen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7612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benjamin_salga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2209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ali_sial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9781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sabina_umarova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97509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sara_vargha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196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muhammad_zahid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847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5C1DA7-C08E-B045-8602-E5A06EDCA98B}"/>
              </a:ext>
            </a:extLst>
          </p:cNvPr>
          <p:cNvSpPr txBox="1"/>
          <p:nvPr/>
        </p:nvSpPr>
        <p:spPr>
          <a:xfrm>
            <a:off x="262610" y="1903514"/>
            <a:ext cx="3100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latin typeface="Aharoni" panose="02010803020104030203" pitchFamily="2" charset="-79"/>
                <a:cs typeface="Aharoni" panose="02010803020104030203" pitchFamily="2" charset="-79"/>
              </a:rPr>
              <a:t>Password: “slowmotion2”</a:t>
            </a:r>
          </a:p>
          <a:p>
            <a:endParaRPr lang="en-HU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HU" dirty="0">
                <a:latin typeface="Aharoni" panose="02010803020104030203" pitchFamily="2" charset="-79"/>
                <a:cs typeface="Aharoni" panose="02010803020104030203" pitchFamily="2" charset="-79"/>
              </a:rPr>
              <a:t>User: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D4042-7D89-E948-B48A-7CD849F55CA5}"/>
              </a:ext>
            </a:extLst>
          </p:cNvPr>
          <p:cNvSpPr txBox="1"/>
          <p:nvPr/>
        </p:nvSpPr>
        <p:spPr>
          <a:xfrm>
            <a:off x="262610" y="1430094"/>
            <a:ext cx="316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http://de.ceudata.net/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29B41-585A-3B42-BD77-08AED829BD2D}"/>
              </a:ext>
            </a:extLst>
          </p:cNvPr>
          <p:cNvSpPr txBox="1"/>
          <p:nvPr/>
        </p:nvSpPr>
        <p:spPr>
          <a:xfrm>
            <a:off x="8093574" y="1430094"/>
            <a:ext cx="2968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http://aws.amazon.com/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34896-1558-834F-95B9-45C2A3E49D15}"/>
              </a:ext>
            </a:extLst>
          </p:cNvPr>
          <p:cNvSpPr txBox="1"/>
          <p:nvPr/>
        </p:nvSpPr>
        <p:spPr>
          <a:xfrm>
            <a:off x="8093574" y="1954883"/>
            <a:ext cx="2977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Password: “</a:t>
            </a:r>
            <a:r>
              <a:rPr lang="en-GB" b="0" i="0" u="none" strike="noStrike" dirty="0" err="1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CEUba2222</a:t>
            </a:r>
            <a:r>
              <a:rPr lang="en-GB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endParaRPr lang="en-GB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User: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email</a:t>
            </a:r>
            <a:endParaRPr lang="en-HU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640E86-77A2-1E41-8E41-418EC12DEA84}"/>
              </a:ext>
            </a:extLst>
          </p:cNvPr>
          <p:cNvCxnSpPr/>
          <p:nvPr/>
        </p:nvCxnSpPr>
        <p:spPr>
          <a:xfrm>
            <a:off x="7783736" y="1228622"/>
            <a:ext cx="0" cy="5361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3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426698" y="2119679"/>
            <a:ext cx="5412362" cy="233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31E9F-88AB-AE44-9828-BC7E743E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"/>
          <a:stretch/>
        </p:blipFill>
        <p:spPr>
          <a:xfrm>
            <a:off x="6572095" y="2151223"/>
            <a:ext cx="4929698" cy="236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D79D-9AB8-F042-8323-95513184678B}"/>
              </a:ext>
            </a:extLst>
          </p:cNvPr>
          <p:cNvSpPr txBox="1"/>
          <p:nvPr/>
        </p:nvSpPr>
        <p:spPr>
          <a:xfrm>
            <a:off x="7110847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DATA SIZE (YEAR)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1CD15-E99A-C64D-9358-4BB2BB276FF6}"/>
              </a:ext>
            </a:extLst>
          </p:cNvPr>
          <p:cNvSpPr txBox="1"/>
          <p:nvPr/>
        </p:nvSpPr>
        <p:spPr>
          <a:xfrm>
            <a:off x="1062098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REQUESTS (DAY)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TENANTS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24DC-4E20-B241-BFA3-0B422C6F216C}"/>
              </a:ext>
            </a:extLst>
          </p:cNvPr>
          <p:cNvSpPr txBox="1"/>
          <p:nvPr/>
        </p:nvSpPr>
        <p:spPr>
          <a:xfrm>
            <a:off x="4464629" y="5239202"/>
            <a:ext cx="610638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RESOURCE RENTING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(DATA CENTERS)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DYNAMIC RESOURCE ALLOCATION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(VIRTUALIZATION)</a:t>
            </a:r>
            <a:endParaRPr lang="en-US" sz="1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AWS PRACTICE WITH MANAGED REDIS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22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CD732-8A5A-A946-8DD6-F78762CFA6E3}"/>
              </a:ext>
            </a:extLst>
          </p:cNvPr>
          <p:cNvSpPr/>
          <p:nvPr/>
        </p:nvSpPr>
        <p:spPr>
          <a:xfrm>
            <a:off x="7131625" y="2137186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1" y="1430905"/>
            <a:ext cx="10539329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 (MANY TIMES IN MEMORY)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62A5BC-7F7C-8345-821C-769A2F0D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" y="1242710"/>
            <a:ext cx="11442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24221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0950D-68AF-4548-BD79-DB8E1F03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1251475"/>
            <a:ext cx="10718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25230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 SAMPLING AND DATA RETENTION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691104" y="1043346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éptalálatok a következőre: influxdb logo">
            <a:extLst>
              <a:ext uri="{FF2B5EF4-FFF2-40B4-BE49-F238E27FC236}">
                <a16:creationId xmlns:a16="http://schemas.microsoft.com/office/drawing/2014/main" id="{1C9BF751-F1D7-DF45-82A7-76DCD686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96" y="5516460"/>
            <a:ext cx="4473375" cy="8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ZEPPELIN NOTEBOOK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2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99DF43-E57F-744C-95DE-C1E6AC26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35050"/>
            <a:ext cx="11239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2065986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464626" y="2065986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BC4FE-BDD7-AA4C-8C4B-141D2A76B6CE}"/>
              </a:ext>
            </a:extLst>
          </p:cNvPr>
          <p:cNvSpPr txBox="1"/>
          <p:nvPr/>
        </p:nvSpPr>
        <p:spPr>
          <a:xfrm>
            <a:off x="270334" y="4955377"/>
            <a:ext cx="10241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CASES: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https://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www.mongodb.com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/industries/</a:t>
            </a:r>
          </a:p>
          <a:p>
            <a:endParaRPr lang="en-HU" sz="2800" dirty="0">
              <a:solidFill>
                <a:srgbClr val="2FBDD5"/>
              </a:solidFill>
            </a:endParaRPr>
          </a:p>
        </p:txBody>
      </p:sp>
      <p:pic>
        <p:nvPicPr>
          <p:cNvPr id="5" name="Picture 2" descr="Image result for ebay logo">
            <a:extLst>
              <a:ext uri="{FF2B5EF4-FFF2-40B4-BE49-F238E27FC236}">
                <a16:creationId xmlns:a16="http://schemas.microsoft.com/office/drawing/2014/main" id="{CDFE65C4-6733-BB4A-860C-5FF65E5B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13" y="5584736"/>
            <a:ext cx="1488694" cy="6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éptalálatok a következőre: gov.uk">
            <a:extLst>
              <a:ext uri="{FF2B5EF4-FFF2-40B4-BE49-F238E27FC236}">
                <a16:creationId xmlns:a16="http://schemas.microsoft.com/office/drawing/2014/main" id="{AE9D21CD-5E53-1F44-98A0-8B2131FC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6" y="5748904"/>
            <a:ext cx="1885704" cy="3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3484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 WITH ZEPPELIN NOTEBOOK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79BD3-F509-9A40-8E48-A4DDDF2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CATALYSTS OF CHANGE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1471788"/>
            <a:ext cx="2510496" cy="14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4246" y="318464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1ED7-43F4-634D-8A72-BFDB88EA34ED}"/>
              </a:ext>
            </a:extLst>
          </p:cNvPr>
          <p:cNvSpPr/>
          <p:nvPr/>
        </p:nvSpPr>
        <p:spPr>
          <a:xfrm>
            <a:off x="6872365" y="3184644"/>
            <a:ext cx="3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</a:t>
            </a:r>
          </a:p>
        </p:txBody>
      </p:sp>
      <p:pic>
        <p:nvPicPr>
          <p:cNvPr id="7" name="Picture 2" descr="Képtalálat a következőre: „internet of things”">
            <a:extLst>
              <a:ext uri="{FF2B5EF4-FFF2-40B4-BE49-F238E27FC236}">
                <a16:creationId xmlns:a16="http://schemas.microsoft.com/office/drawing/2014/main" id="{561A6997-2C9C-EF42-A420-D22F7773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1511" y="1332591"/>
            <a:ext cx="5155301" cy="1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3FDF4-F269-5449-A022-FFC440D9B6B9}"/>
              </a:ext>
            </a:extLst>
          </p:cNvPr>
          <p:cNvSpPr/>
          <p:nvPr/>
        </p:nvSpPr>
        <p:spPr>
          <a:xfrm>
            <a:off x="281568" y="5901141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9" name="Picture 2" descr="Képtalálat a következőre: „omni channel”">
            <a:extLst>
              <a:ext uri="{FF2B5EF4-FFF2-40B4-BE49-F238E27FC236}">
                <a16:creationId xmlns:a16="http://schemas.microsoft.com/office/drawing/2014/main" id="{7BA03EFA-BD0B-2D43-8CF3-1994B47E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4396947"/>
            <a:ext cx="2510496" cy="13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c/c8/Industry_4.0.png">
            <a:extLst>
              <a:ext uri="{FF2B5EF4-FFF2-40B4-BE49-F238E27FC236}">
                <a16:creationId xmlns:a16="http://schemas.microsoft.com/office/drawing/2014/main" id="{B94A5C32-D3CB-7946-8AB0-D350DA43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78" y="4503560"/>
            <a:ext cx="2611564" cy="12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5064C-7247-8743-80A4-35D12A39AA8E}"/>
              </a:ext>
            </a:extLst>
          </p:cNvPr>
          <p:cNvSpPr/>
          <p:nvPr/>
        </p:nvSpPr>
        <p:spPr>
          <a:xfrm>
            <a:off x="7050344" y="5901141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 / INDUSTRY 4.0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28487</TotalTime>
  <Words>1561</Words>
  <Application>Microsoft Macintosh PowerPoint</Application>
  <PresentationFormat>Widescreen</PresentationFormat>
  <Paragraphs>623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1729</cp:revision>
  <cp:lastPrinted>2019-10-02T12:13:50Z</cp:lastPrinted>
  <dcterms:created xsi:type="dcterms:W3CDTF">2014-07-08T13:27:24Z</dcterms:created>
  <dcterms:modified xsi:type="dcterms:W3CDTF">2021-10-25T14:20:40Z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